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0" r:id="rId3"/>
    <p:sldId id="26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4" r:id="rId14"/>
    <p:sldId id="321" r:id="rId15"/>
    <p:sldId id="322" r:id="rId16"/>
    <p:sldId id="323" r:id="rId17"/>
    <p:sldId id="325" r:id="rId18"/>
    <p:sldId id="279" r:id="rId1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4C6511B-8BC7-4A28-8CFC-6A4C6DFDF814}">
          <p14:sldIdLst>
            <p14:sldId id="256"/>
            <p14:sldId id="270"/>
            <p14:sldId id="26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4"/>
            <p14:sldId id="321"/>
            <p14:sldId id="322"/>
            <p14:sldId id="323"/>
            <p14:sldId id="325"/>
            <p14:sldId id="279"/>
          </p14:sldIdLst>
        </p14:section>
        <p14:section name="Oddíl bez názvu" id="{A3181E74-AF14-4D1A-B70A-72355E5CC86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96633"/>
    <a:srgbClr val="6600CC"/>
    <a:srgbClr val="00FFCC"/>
    <a:srgbClr val="78809B"/>
    <a:srgbClr val="FFFF66"/>
    <a:srgbClr val="FDE0A5"/>
    <a:srgbClr val="CC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 snapToGrid="0">
      <p:cViewPr varScale="1">
        <p:scale>
          <a:sx n="86" d="100"/>
          <a:sy n="86" d="100"/>
        </p:scale>
        <p:origin x="1382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4FE6E-5F5A-461E-A6AC-6BB3F328A98E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20C62-9C2C-42FE-BEA6-DF640B451F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545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D6098-9125-4576-8B94-3FF46E182D2E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43B60-B9FE-4B98-A08D-96DCF5DE7E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78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43B60-B9FE-4B98-A08D-96DCF5DE7E3E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961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46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05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6709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63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54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427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199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04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717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69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78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F007302-579B-45CA-A6EF-E5A4C07F2E23}" type="datetimeFigureOut">
              <a:rPr lang="cs-CZ" smtClean="0"/>
              <a:t>17.05.2022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079553C-A710-4FAF-8989-683771891D8F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32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avska-cesta.cz/vyzvy-prv1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9241" y="550661"/>
            <a:ext cx="8691238" cy="2284402"/>
          </a:xfrm>
        </p:spPr>
        <p:txBody>
          <a:bodyPr>
            <a:noAutofit/>
          </a:bodyPr>
          <a:lstStyle/>
          <a:p>
            <a:pPr algn="ctr"/>
            <a:r>
              <a:rPr lang="cs-CZ" sz="4600" b="1" dirty="0">
                <a:solidFill>
                  <a:schemeClr val="accent2"/>
                </a:solidFill>
              </a:rPr>
              <a:t>Informace o postupu realizace SCLLD</a:t>
            </a:r>
            <a:br>
              <a:rPr lang="cs-CZ" sz="4600" b="1" dirty="0">
                <a:solidFill>
                  <a:schemeClr val="accent2"/>
                </a:solidFill>
              </a:rPr>
            </a:br>
            <a:r>
              <a:rPr lang="cs-CZ" sz="4600" b="1" dirty="0">
                <a:solidFill>
                  <a:schemeClr val="accent2"/>
                </a:solidFill>
              </a:rPr>
              <a:t>a informace k novému programovému období 2021 - 2027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22960" y="4948088"/>
            <a:ext cx="7543800" cy="857250"/>
          </a:xfrm>
        </p:spPr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2060"/>
                </a:solidFill>
              </a:rPr>
              <a:t>Valná hromada 7. 6. 2022</a:t>
            </a:r>
          </a:p>
          <a:p>
            <a:pPr algn="ctr"/>
            <a:endParaRPr lang="cs-CZ" b="1" dirty="0">
              <a:solidFill>
                <a:srgbClr val="002060"/>
              </a:solidFill>
            </a:endParaRPr>
          </a:p>
        </p:txBody>
      </p:sp>
      <p:pic>
        <p:nvPicPr>
          <p:cNvPr id="4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866" y="3064669"/>
            <a:ext cx="2200502" cy="95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269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 descr="C:\Users\AnetaMull\Desktop\MAS práce\Zpravodaj MAS\Zima 2019\Mapy\mas_moravska_cesta-OPŽP.2.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5" y="635027"/>
            <a:ext cx="7540486" cy="5315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959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130D6CD-A5A0-C908-9F17-D2B948C976D6}"/>
              </a:ext>
            </a:extLst>
          </p:cNvPr>
          <p:cNvSpPr txBox="1"/>
          <p:nvPr/>
        </p:nvSpPr>
        <p:spPr>
          <a:xfrm>
            <a:off x="297433" y="1410947"/>
            <a:ext cx="456756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Nová Strategie komunitně vedeného místního rozvoje MAS Moravská cesta na období 2021–2027  s názvem Necóflê smê, poďmê eště dál... byla schválena 19. 7. 2021 </a:t>
            </a: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435A8CE4-9124-4DE6-AA29-497038EE24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660" y="1326487"/>
            <a:ext cx="2925162" cy="42050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F21866D7-48C1-F088-FB6B-A2B10D7A1748}"/>
              </a:ext>
            </a:extLst>
          </p:cNvPr>
          <p:cNvSpPr txBox="1"/>
          <p:nvPr/>
        </p:nvSpPr>
        <p:spPr>
          <a:xfrm>
            <a:off x="386178" y="3345683"/>
            <a:ext cx="4643020" cy="274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Nyní bude probíhat zpracovávání Akčních plánů pro jednotlivé operační programy a budou tak přílohou schválené SCLLD. V rámci Akčních plánů již budou nastaveny oblasti podpory/aktivity, které budou v tomto novém programovém období na území MAS Moravská cesta podporovány v daných OP.</a:t>
            </a: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6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585926" y="1360374"/>
            <a:ext cx="797214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novém programovém období budou </a:t>
            </a: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podporovány projekty v rámci těchto operačních programů: 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solidFill>
                  <a:srgbClr val="00B05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Životní prostředí 2021 – 2027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6600CC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cs-CZ" sz="1800" b="1" dirty="0">
                <a:solidFill>
                  <a:srgbClr val="6600CC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ntegrovaný regionální operační program 2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solidFill>
                  <a:srgbClr val="99663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Strategický rámec Společné zemědělské politiky (nynější Program rozvoje venkova)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800" b="1" dirty="0">
                <a:solidFill>
                  <a:srgbClr val="FF505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Technologie a Aplikace pro Konkurenceschopnost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0B0F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Zaměstnanost+</a:t>
            </a:r>
            <a:endParaRPr lang="cs-CZ" sz="1800" b="1" dirty="0">
              <a:solidFill>
                <a:srgbClr val="00B0F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7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292964" y="1111799"/>
            <a:ext cx="79721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cs-CZ" sz="1800" b="1" dirty="0">
                <a:solidFill>
                  <a:srgbClr val="00B05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Životní prostředí 2021 – 2027</a:t>
            </a:r>
            <a:endParaRPr lang="cs-CZ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</a:pPr>
            <a:endParaRPr lang="cs-CZ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AFD49E7E-5919-DB27-29F0-5E02E09D9086}"/>
              </a:ext>
            </a:extLst>
          </p:cNvPr>
          <p:cNvGraphicFramePr>
            <a:graphicFrameLocks noGrp="1"/>
          </p:cNvGraphicFramePr>
          <p:nvPr/>
        </p:nvGraphicFramePr>
        <p:xfrm>
          <a:off x="417250" y="1588852"/>
          <a:ext cx="7972147" cy="4294908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972147">
                  <a:extLst>
                    <a:ext uri="{9D8B030D-6E8A-4147-A177-3AD203B41FA5}">
                      <a16:colId xmlns:a16="http://schemas.microsoft.com/office/drawing/2014/main" val="1164123438"/>
                    </a:ext>
                  </a:extLst>
                </a:gridCol>
              </a:tblGrid>
              <a:tr h="6600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Komplexní, či návazné stavební úpravy budov vedoucí ke zlepšení tepelně technických vlastností obvodových konstrukcí budovy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91" marR="41191" marT="0" marB="0" anchor="ctr"/>
                </a:tc>
                <a:extLst>
                  <a:ext uri="{0D108BD9-81ED-4DB2-BD59-A6C34878D82A}">
                    <a16:rowId xmlns:a16="http://schemas.microsoft.com/office/drawing/2014/main" val="4085626822"/>
                  </a:ext>
                </a:extLst>
              </a:tr>
              <a:tr h="103193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Výměna zdroje pro vytápění, chlazení nebo přípravu teplé vody využívajícího fosilní paliva nebo elektrickou energii za kondenzační kotle na zemní plyn nebo zařízení pro kombinovanou výrobu elektřiny a tepla či chladu využívající zemní plyn. Součástí projektu může být rekonstrukce otopné soustavy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91" marR="41191" marT="0" marB="0" anchor="ctr"/>
                </a:tc>
                <a:extLst>
                  <a:ext uri="{0D108BD9-81ED-4DB2-BD59-A6C34878D82A}">
                    <a16:rowId xmlns:a16="http://schemas.microsoft.com/office/drawing/2014/main" val="512323341"/>
                  </a:ext>
                </a:extLst>
              </a:tr>
              <a:tr h="4337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Systémy využívající odpadní teplo.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91" marR="41191" marT="0" marB="0" anchor="ctr"/>
                </a:tc>
                <a:extLst>
                  <a:ext uri="{0D108BD9-81ED-4DB2-BD59-A6C34878D82A}">
                    <a16:rowId xmlns:a16="http://schemas.microsoft.com/office/drawing/2014/main" val="2999645664"/>
                  </a:ext>
                </a:extLst>
              </a:tr>
              <a:tr h="3866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</a:rPr>
                        <a:t>Systémy nuceného větrání s rekuperací odpadního tepla.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191" marR="41191" marT="0" marB="0" anchor="ctr"/>
                </a:tc>
                <a:extLst>
                  <a:ext uri="{0D108BD9-81ED-4DB2-BD59-A6C34878D82A}">
                    <a16:rowId xmlns:a16="http://schemas.microsoft.com/office/drawing/2014/main" val="3589663733"/>
                  </a:ext>
                </a:extLst>
              </a:tr>
              <a:tr h="17822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Ostatní opatření vedoucí ke snížení energetické náročnosti budovy ve všech aspektech jejího provozu např.: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effectLst/>
                        </a:rPr>
                        <a:t>zavádění efektivních systémů hospodaření s energií a technologií s vazbou na aktivní energetický management,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effectLst/>
                        </a:rPr>
                        <a:t>rekonstrukce předávacích stanic tepla.</a:t>
                      </a:r>
                    </a:p>
                  </a:txBody>
                  <a:tcPr marL="41191" marR="41191" marT="0" marB="0" anchor="ctr"/>
                </a:tc>
                <a:extLst>
                  <a:ext uri="{0D108BD9-81ED-4DB2-BD59-A6C34878D82A}">
                    <a16:rowId xmlns:a16="http://schemas.microsoft.com/office/drawing/2014/main" val="3096769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784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379391" y="1120676"/>
            <a:ext cx="8594197" cy="5150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cs-CZ" b="1" dirty="0">
                <a:solidFill>
                  <a:srgbClr val="6600CC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cs-CZ" sz="1800" b="1" dirty="0">
                <a:solidFill>
                  <a:srgbClr val="6600CC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ntegrovaný regionální operační program 2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Infrastruktura pro bezpečnou nemotorovou dopravu </a:t>
            </a:r>
            <a:endParaRPr lang="cs-CZ" sz="1600" b="1" dirty="0">
              <a:solidFill>
                <a:srgbClr val="6600CC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Infrastruktura pro cyklistickou dopravu</a:t>
            </a:r>
            <a:endParaRPr lang="cs-CZ" sz="1600" b="1" dirty="0">
              <a:solidFill>
                <a:srgbClr val="6600CC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Zelená infrastruktura ve veřejném prostranství měst a obcí </a:t>
            </a:r>
            <a:endParaRPr lang="cs-CZ" sz="1600" b="1" dirty="0">
              <a:solidFill>
                <a:srgbClr val="6600CC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Rekonstrukce infrastruktury mateřských škol a zařízení péče o děti typu dětské skupiny</a:t>
            </a:r>
            <a:endParaRPr lang="cs-CZ" sz="1600" b="1" dirty="0">
              <a:solidFill>
                <a:srgbClr val="6600CC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Infrastruktura základních škol ve vazbě na odborné učebny a rekonstrukce učeben neúplných škol</a:t>
            </a:r>
            <a:endParaRPr lang="cs-CZ" sz="1600" b="1" dirty="0">
              <a:solidFill>
                <a:srgbClr val="6600CC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Podpora jednotek sboru dobrovolných hasičů kategorie jednotek požární ochrany II, III a V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Infrastruktura pro sociální služby </a:t>
            </a:r>
            <a:endParaRPr lang="cs-CZ" sz="16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Revitalizace kulturních památek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Revitalizace a vybavení městských a obecních muzeí </a:t>
            </a:r>
            <a:endParaRPr lang="cs-CZ" sz="16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Rekonstrukce a vybavení obecních profesionálních knihoven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Veřejná infrastruktura udržitelného cestovního ruchu</a:t>
            </a:r>
            <a:endParaRPr lang="cs-CZ" sz="16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402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585926" y="1395884"/>
            <a:ext cx="7972147" cy="5522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cs-CZ" sz="1800" b="1" dirty="0">
                <a:solidFill>
                  <a:srgbClr val="99663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Strategický rámec Společné zemědělské politiky (nynější Program rozvoje venkova)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investice do zemědělských podniků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zpracování a uvádění na trh zemědělských produktů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lesnická a zemědělská infrastruktura, neproduktivní investice v lesích, stezky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diverzifikace a zakládání nových podniků, venkovský cestovní ruch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lesnické technologie a produkty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hasičské zbrojnice JPO V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památky místního významu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</a:rPr>
              <a:t>kulturní a spolková zařízení včetně knihoven (kromě profesionální – zde podpora ze strany IROP), komunitní centra a zájmové, neformální a celoživotní vzdělávání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cs-CZ" sz="1800" b="1" dirty="0">
              <a:solidFill>
                <a:srgbClr val="996633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</a:pPr>
            <a:endParaRPr lang="cs-CZ" sz="1800" b="1" dirty="0">
              <a:solidFill>
                <a:srgbClr val="996633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740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585926" y="1395884"/>
            <a:ext cx="797214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cs-CZ" sz="1800" b="1" dirty="0">
                <a:solidFill>
                  <a:srgbClr val="FF505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Technologie a Aplikace pro Konkurenceschopnost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Pořízení a modernizace technologie pro MSP (malé a střední podniky)</a:t>
            </a:r>
          </a:p>
          <a:p>
            <a:pPr>
              <a:spcAft>
                <a:spcPts val="2400"/>
              </a:spcAft>
            </a:pP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Případně také? 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Zavádění digitalizace a automatizace MSP (ne kancelářské vybavení)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Infrastrukturní energeticky úsporná opatření MSP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Užitková vozidla na alternativní pohon </a:t>
            </a:r>
          </a:p>
        </p:txBody>
      </p:sp>
    </p:spTree>
    <p:extLst>
      <p:ext uri="{BB962C8B-B14F-4D97-AF65-F5344CB8AC3E}">
        <p14:creationId xmlns:p14="http://schemas.microsoft.com/office/powerpoint/2010/main" val="1818451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97658" y="147081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</a:t>
            </a:r>
            <a:r>
              <a:rPr lang="cs-CZ" sz="3000" b="1" dirty="0">
                <a:solidFill>
                  <a:srgbClr val="FF0000"/>
                </a:solidFill>
              </a:rPr>
              <a:t>2021 - 2027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7E60F94-7E60-1CB6-8D5B-9DEAEDB8DA96}"/>
              </a:ext>
            </a:extLst>
          </p:cNvPr>
          <p:cNvSpPr txBox="1"/>
          <p:nvPr/>
        </p:nvSpPr>
        <p:spPr>
          <a:xfrm>
            <a:off x="585926" y="1395884"/>
            <a:ext cx="7972147" cy="367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sz="1800" b="1" dirty="0">
                <a:solidFill>
                  <a:srgbClr val="00B0F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Zaměstnanost+</a:t>
            </a:r>
          </a:p>
          <a:p>
            <a:pPr>
              <a:spcAft>
                <a:spcPts val="1000"/>
              </a:spcAft>
            </a:pPr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 zpracuje Akční plán OPZ+</a:t>
            </a: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ve kterém jsou definovány CS a aktivity, které se budou realizovat a současně i zpracuje žádost o dotaci v rámci ISKP 21.</a:t>
            </a:r>
          </a:p>
          <a:p>
            <a:pPr>
              <a:spcAft>
                <a:spcPts val="1000"/>
              </a:spcAft>
            </a:pPr>
            <a:endParaRPr lang="cs-CZ" sz="1600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cs-CZ" sz="16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Přehled aktivit zahrnutých do AP: </a:t>
            </a:r>
            <a:endParaRPr lang="cs-CZ" sz="1600" b="1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Příměstské tábory v obcích na území MAS (NNO v rámci obce)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neformálních pečujících</a:t>
            </a: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(Mobilní hospic – Nejste sami)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Rodinné konference, dobrovolnické doučování</a:t>
            </a: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materiální pomoc, sanitární kontejner (Charita Litovel)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komunitního života (RKC Housátko) </a:t>
            </a:r>
          </a:p>
        </p:txBody>
      </p:sp>
    </p:spTree>
    <p:extLst>
      <p:ext uri="{BB962C8B-B14F-4D97-AF65-F5344CB8AC3E}">
        <p14:creationId xmlns:p14="http://schemas.microsoft.com/office/powerpoint/2010/main" val="2144062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045" y="52866"/>
            <a:ext cx="1468097" cy="63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238262" y="941009"/>
            <a:ext cx="6231137" cy="22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6938" algn="l"/>
                <a:tab pos="1344613" algn="l"/>
                <a:tab pos="1795463" algn="l"/>
                <a:tab pos="2243138" algn="l"/>
                <a:tab pos="2693988" algn="l"/>
                <a:tab pos="3141663" algn="l"/>
                <a:tab pos="3592513" algn="l"/>
                <a:tab pos="4040188" algn="l"/>
                <a:tab pos="4491038" algn="l"/>
                <a:tab pos="4938713" algn="l"/>
                <a:tab pos="5389563" algn="l"/>
                <a:tab pos="5837238" algn="l"/>
                <a:tab pos="6288088" algn="l"/>
                <a:tab pos="6735763" algn="l"/>
                <a:tab pos="7186613" algn="l"/>
                <a:tab pos="7634288" algn="l"/>
                <a:tab pos="8085138" algn="l"/>
                <a:tab pos="8532813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>
              <a:spcBef>
                <a:spcPts val="450"/>
              </a:spcBef>
              <a:spcAft>
                <a:spcPts val="450"/>
              </a:spcAft>
            </a:pPr>
            <a:r>
              <a:rPr lang="cs-CZ" altLang="cs-CZ" sz="3000" b="1" dirty="0">
                <a:solidFill>
                  <a:srgbClr val="000000"/>
                </a:solidFill>
                <a:latin typeface="Verdana" panose="020B0604030504040204" pitchFamily="34" charset="0"/>
              </a:rPr>
              <a:t>Děkuji za pozornost</a:t>
            </a:r>
          </a:p>
          <a:p>
            <a:pPr algn="ctr" eaLnBrk="1" hangingPunct="1">
              <a:spcAft>
                <a:spcPts val="450"/>
              </a:spcAft>
            </a:pPr>
            <a:r>
              <a:rPr lang="cs-CZ" altLang="cs-CZ" sz="2100" b="1" dirty="0">
                <a:solidFill>
                  <a:srgbClr val="000000"/>
                </a:solidFill>
                <a:latin typeface="Verdana" panose="020B0604030504040204" pitchFamily="34" charset="0"/>
              </a:rPr>
              <a:t>Aneta Műllerová</a:t>
            </a:r>
            <a:br>
              <a:rPr lang="cs-CZ" altLang="cs-CZ" sz="2100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cs-CZ" altLang="cs-CZ" b="1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1114030" y="941009"/>
            <a:ext cx="6665119" cy="2260997"/>
          </a:xfrm>
          <a:prstGeom prst="roundRect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31" y="3281518"/>
            <a:ext cx="1789281" cy="280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91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0034" y="659364"/>
            <a:ext cx="372391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300" b="1" dirty="0">
                <a:latin typeface="+mj-lt"/>
              </a:rPr>
              <a:t>Strategie komunitně vedeného místního rozvoje</a:t>
            </a:r>
          </a:p>
        </p:txBody>
      </p:sp>
      <p:sp>
        <p:nvSpPr>
          <p:cNvPr id="3" name="Zaoblený obdélník 2"/>
          <p:cNvSpPr/>
          <p:nvPr/>
        </p:nvSpPr>
        <p:spPr>
          <a:xfrm>
            <a:off x="368524" y="378140"/>
            <a:ext cx="4046933" cy="2159688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350"/>
          </a:p>
        </p:txBody>
      </p:sp>
      <p:pic>
        <p:nvPicPr>
          <p:cNvPr id="4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866" y="108546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239" y="659364"/>
            <a:ext cx="3593926" cy="5095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3" r="4100"/>
          <a:stretch/>
        </p:blipFill>
        <p:spPr>
          <a:xfrm>
            <a:off x="368524" y="2696853"/>
            <a:ext cx="4307010" cy="3385845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075582" y="5956367"/>
            <a:ext cx="3551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33240" y="5857461"/>
            <a:ext cx="3593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SCLLD schválena dne 1. 11. 2016</a:t>
            </a:r>
          </a:p>
        </p:txBody>
      </p:sp>
    </p:spTree>
    <p:extLst>
      <p:ext uri="{BB962C8B-B14F-4D97-AF65-F5344CB8AC3E}">
        <p14:creationId xmlns:p14="http://schemas.microsoft.com/office/powerpoint/2010/main" val="312015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0" y="67179"/>
            <a:ext cx="7593496" cy="8679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b="1" dirty="0"/>
              <a:t>Strategie komunitně vedeného místního rozvoje 2014-2020</a:t>
            </a:r>
            <a:endParaRPr lang="cs-CZ" sz="2800" b="1" dirty="0"/>
          </a:p>
        </p:txBody>
      </p:sp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511" y="75867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301938" y="816122"/>
            <a:ext cx="8030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Přehled vyhlášených výzev a přijatých projektů</a:t>
            </a:r>
          </a:p>
        </p:txBody>
      </p:sp>
      <p:sp>
        <p:nvSpPr>
          <p:cNvPr id="7" name="Obdélník 6"/>
          <p:cNvSpPr/>
          <p:nvPr/>
        </p:nvSpPr>
        <p:spPr>
          <a:xfrm>
            <a:off x="497760" y="4896175"/>
            <a:ext cx="8030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dirty="0">
                <a:latin typeface="Verdana" panose="020B0604030504040204" pitchFamily="34" charset="0"/>
                <a:ea typeface="Times New Roman" panose="02020603050405020304" pitchFamily="18" charset="0"/>
              </a:rPr>
              <a:t>V období let 2016–2022 vyhlásila MAS Moravská cesta celkem 18 výzev ve čtyřech operačních programech a vybrala 127 projektů k realizaci. </a:t>
            </a:r>
            <a:endParaRPr lang="cs-CZ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BD26239-4E77-97F8-C390-A540A01DF4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9" t="946" r="607" b="959"/>
          <a:stretch/>
        </p:blipFill>
        <p:spPr>
          <a:xfrm>
            <a:off x="976544" y="1526958"/>
            <a:ext cx="7208668" cy="302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7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292DB0EF-7AD6-403C-B267-FEB7972B50B9}"/>
              </a:ext>
            </a:extLst>
          </p:cNvPr>
          <p:cNvSpPr txBox="1"/>
          <p:nvPr/>
        </p:nvSpPr>
        <p:spPr>
          <a:xfrm>
            <a:off x="550416" y="2642833"/>
            <a:ext cx="791000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Celkem bylo a je realizováno 90 projektů s celkovou výší dotace 28 172 066,00 Kč. Seznam veškerých přijatých a realizovaných projektů naleznete na webových stránkách MAS Moravská cesta: </a:t>
            </a:r>
            <a:r>
              <a:rPr lang="cs-CZ" sz="1800" u="sng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http://www.moravska-cesta.cz/vyzvy-prv1/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88A7936A-4EE4-4844-B21A-168865B4FC73}"/>
              </a:ext>
            </a:extLst>
          </p:cNvPr>
          <p:cNvSpPr txBox="1"/>
          <p:nvPr/>
        </p:nvSpPr>
        <p:spPr>
          <a:xfrm>
            <a:off x="460636" y="4313477"/>
            <a:ext cx="7910003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b="1" dirty="0">
                <a:latin typeface="Verdana" panose="020B0604030504040204" pitchFamily="34" charset="0"/>
                <a:cs typeface="Times New Roman" panose="02020603050405020304" pitchFamily="18" charset="0"/>
              </a:rPr>
              <a:t>7. Výzva PRV (2022)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Verdana" panose="020B0604030504040204" pitchFamily="34" charset="0"/>
                <a:cs typeface="Times New Roman" panose="02020603050405020304" pitchFamily="18" charset="0"/>
              </a:rPr>
              <a:t>přijato celkem 34 žádostí o dotaci (Fiche 3 – 14 žádostí a Fiche 8 – 20 žádostí) 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F708890-9830-C468-3088-7B59C0224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45" y="748342"/>
            <a:ext cx="73342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18" y="365432"/>
            <a:ext cx="6923579" cy="396921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70B52DAB-A158-4CF8-A2A4-615004FC6378}"/>
              </a:ext>
            </a:extLst>
          </p:cNvPr>
          <p:cNvSpPr txBox="1"/>
          <p:nvPr/>
        </p:nvSpPr>
        <p:spPr>
          <a:xfrm>
            <a:off x="381741" y="4477345"/>
            <a:ext cx="76791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ŘO OPZ zvýšil alokaci pro MAS, které mají dostatek žadatelů a naplňují SCLLD. Proto mohla MAS Moravská cesta vyhlásit druhé kolo výzev v roce 2019.</a:t>
            </a:r>
            <a:endParaRPr lang="cs-CZ" sz="16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2098A50-1626-40DA-9FEC-501A9AEA34EA}"/>
              </a:ext>
            </a:extLst>
          </p:cNvPr>
          <p:cNvSpPr txBox="1"/>
          <p:nvPr/>
        </p:nvSpPr>
        <p:spPr>
          <a:xfrm>
            <a:off x="381741" y="5451038"/>
            <a:ext cx="79100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Celkem je/bylo realizováno </a:t>
            </a:r>
            <a:r>
              <a:rPr lang="cs-CZ" sz="1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cs-CZ" sz="16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projektů (původně 14, ale 1 žadatel od realizace odstoupil) v hodnotě 19 225 496,18 Kč.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95453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 descr="C:\Users\AnetaMull\Desktop\MAS práce\Zpravodaj MAS\Zima 2019\Mapy\mas_moravska_cesta-OPZ.2.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92" y="635027"/>
            <a:ext cx="7266829" cy="5258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85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5393F9F8-7561-4F4D-91EE-2E1046D80C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894"/>
          <a:stretch/>
        </p:blipFill>
        <p:spPr>
          <a:xfrm>
            <a:off x="507295" y="733616"/>
            <a:ext cx="7699707" cy="3238208"/>
          </a:xfrm>
          <a:prstGeom prst="rect">
            <a:avLst/>
          </a:prstGeom>
        </p:spPr>
      </p:pic>
      <p:sp>
        <p:nvSpPr>
          <p:cNvPr id="12" name="TextovéPole 11">
            <a:extLst>
              <a:ext uri="{FF2B5EF4-FFF2-40B4-BE49-F238E27FC236}">
                <a16:creationId xmlns:a16="http://schemas.microsoft.com/office/drawing/2014/main" id="{F9FEE4D2-A2DD-48A9-AC2F-E12A31F5AF44}"/>
              </a:ext>
            </a:extLst>
          </p:cNvPr>
          <p:cNvSpPr txBox="1"/>
          <p:nvPr/>
        </p:nvSpPr>
        <p:spPr>
          <a:xfrm>
            <a:off x="426127" y="4070413"/>
            <a:ext cx="8291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Celkem je/bylo realizováno </a:t>
            </a:r>
            <a:r>
              <a:rPr lang="cs-CZ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projektů v hodnotě </a:t>
            </a:r>
            <a:r>
              <a:rPr lang="cs-CZ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cs-CZ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603 333,61 Kč.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478129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7" descr="C:\Users\AnetaMull\Desktop\MAS práce\Zpravodaj MAS\Zima 2019\Mapy\MAS_Moravska_cesta-IROP.2.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0" y="635026"/>
            <a:ext cx="7699513" cy="5394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553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15" descr="C:\==Prace==\SPL_Moravská cesta_Hanáci se rozkevale\LOGA\Nové logo MCLP\MAS MCLP Nové logo_barev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90" y="95838"/>
            <a:ext cx="1244099" cy="53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65" y="365432"/>
            <a:ext cx="7312225" cy="2544416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436365" y="3069968"/>
            <a:ext cx="797876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7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 Operačním programu Životní prostředí vyhlásila MAS Moravská cesta v roce 2018 1. výzvu určenou na výsadby dřevin na nelesní půdě. Podpořila v ní žádost o dotaci na revitalizaci historické aleje z Litovle na Nové Zámky (část 1 a 2 na </a:t>
            </a:r>
            <a:r>
              <a:rPr lang="cs-CZ" sz="1700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k.ú</a:t>
            </a:r>
            <a:r>
              <a:rPr lang="cs-CZ" sz="17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Litovel). </a:t>
            </a:r>
            <a:endParaRPr lang="cs-CZ" sz="1700" dirty="0"/>
          </a:p>
        </p:txBody>
      </p:sp>
      <p:sp>
        <p:nvSpPr>
          <p:cNvPr id="6" name="Obdélník 5"/>
          <p:cNvSpPr/>
          <p:nvPr/>
        </p:nvSpPr>
        <p:spPr>
          <a:xfrm>
            <a:off x="391874" y="4430417"/>
            <a:ext cx="797876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cs-CZ" sz="1700" dirty="0">
                <a:latin typeface="Verdana" panose="020B0604030504040204" pitchFamily="34" charset="0"/>
                <a:ea typeface="Times New Roman" panose="02020603050405020304" pitchFamily="18" charset="0"/>
              </a:rPr>
              <a:t>V roce 2019 vyhlásila MAS výzvu na realizaci ÚSES. O dotaci na realizaci lokálního biocentra v ní s úspěchem požádala obec Skrbeň.   MAS rovněž vyhlásila 3. výzvu zaměřenou na realizaci sídelní zeleně. Uspěla v ní obec Červenka s projektem na vegetační úpravy, konkrétně na podporu biodiverzity ve čtyřech lokalitách (žadatel od realizace odstoupil)</a:t>
            </a:r>
            <a:endParaRPr lang="cs-CZ" sz="17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82204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2192</TotalTime>
  <Words>895</Words>
  <Application>Microsoft Office PowerPoint</Application>
  <PresentationFormat>Předvádění na obrazovce (4:3)</PresentationFormat>
  <Paragraphs>77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Times New Roman</vt:lpstr>
      <vt:lpstr>Verdana</vt:lpstr>
      <vt:lpstr>Retrospektiva</vt:lpstr>
      <vt:lpstr>Informace o postupu realizace SCLLD a informace k novému programovému období 2021 - 2027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o činnosti MAS Moravská cesta, z. s.</dc:title>
  <dc:creator>Aneta Müllerová</dc:creator>
  <cp:lastModifiedBy>Aneta Müllerová</cp:lastModifiedBy>
  <cp:revision>243</cp:revision>
  <cp:lastPrinted>2020-06-17T08:12:09Z</cp:lastPrinted>
  <dcterms:created xsi:type="dcterms:W3CDTF">2016-03-11T06:47:04Z</dcterms:created>
  <dcterms:modified xsi:type="dcterms:W3CDTF">2022-05-17T07:05:41Z</dcterms:modified>
</cp:coreProperties>
</file>